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17"/>
  </p:notesMasterIdLst>
  <p:sldIdLst>
    <p:sldId id="256" r:id="rId2"/>
    <p:sldId id="257" r:id="rId3"/>
    <p:sldId id="258" r:id="rId4"/>
    <p:sldId id="259" r:id="rId5"/>
    <p:sldId id="288" r:id="rId6"/>
    <p:sldId id="289" r:id="rId7"/>
    <p:sldId id="285" r:id="rId8"/>
    <p:sldId id="260" r:id="rId9"/>
    <p:sldId id="261" r:id="rId10"/>
    <p:sldId id="287" r:id="rId11"/>
    <p:sldId id="286" r:id="rId12"/>
    <p:sldId id="262" r:id="rId13"/>
    <p:sldId id="263" r:id="rId14"/>
    <p:sldId id="290" r:id="rId15"/>
    <p:sldId id="264"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634CFB-5395-4E99-A4EC-81BB7351EF0F}" type="datetimeFigureOut">
              <a:rPr lang="en-US" smtClean="0"/>
              <a:pPr/>
              <a:t>8/3/2020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93FC3D-F158-49F6-8925-160AA23A29C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1564317-6257-4B6D-8D14-D9CA3572B090}" type="datetimeFigureOut">
              <a:rPr lang="en-US" smtClean="0"/>
              <a:pPr/>
              <a:t>8/3/2020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53C74B15-49CC-4143-A10A-153630E18A3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1564317-6257-4B6D-8D14-D9CA3572B090}"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1564317-6257-4B6D-8D14-D9CA3572B090}"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1564317-6257-4B6D-8D14-D9CA3572B090}"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1564317-6257-4B6D-8D14-D9CA3572B090}"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74B15-49CC-4143-A10A-153630E18A3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1564317-6257-4B6D-8D14-D9CA3572B090}" type="datetimeFigureOut">
              <a:rPr lang="en-US" smtClean="0"/>
              <a:pPr/>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1564317-6257-4B6D-8D14-D9CA3572B090}" type="datetimeFigureOut">
              <a:rPr lang="en-US" smtClean="0"/>
              <a:pPr/>
              <a:t>8/3/2020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1564317-6257-4B6D-8D14-D9CA3572B090}" type="datetimeFigureOut">
              <a:rPr lang="en-US" smtClean="0"/>
              <a:pPr/>
              <a:t>8/3/2020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564317-6257-4B6D-8D14-D9CA3572B090}" type="datetimeFigureOut">
              <a:rPr lang="en-US" smtClean="0"/>
              <a:pPr/>
              <a:t>8/3/2020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1564317-6257-4B6D-8D14-D9CA3572B090}" type="datetimeFigureOut">
              <a:rPr lang="en-US" smtClean="0"/>
              <a:pPr/>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1564317-6257-4B6D-8D14-D9CA3572B090}" type="datetimeFigureOut">
              <a:rPr lang="en-US" smtClean="0"/>
              <a:pPr/>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53C74B15-49CC-4143-A10A-153630E18A3C}"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1564317-6257-4B6D-8D14-D9CA3572B090}" type="datetimeFigureOut">
              <a:rPr lang="en-US" smtClean="0"/>
              <a:pPr/>
              <a:t>8/3/2020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3C74B15-49CC-4143-A10A-153630E18A3C}"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4343400"/>
            <a:ext cx="5334000" cy="523220"/>
          </a:xfrm>
          <a:prstGeom prst="rect">
            <a:avLst/>
          </a:prstGeom>
          <a:noFill/>
        </p:spPr>
        <p:txBody>
          <a:bodyPr wrap="square" rtlCol="0">
            <a:spAutoFit/>
          </a:bodyPr>
          <a:lstStyle/>
          <a:p>
            <a:pPr algn="ctr"/>
            <a:r>
              <a:rPr lang="en-US" sz="2800" b="1" dirty="0" smtClean="0">
                <a:latin typeface="Times New Roman" pitchFamily="18" charset="0"/>
                <a:cs typeface="Times New Roman" pitchFamily="18" charset="0"/>
              </a:rPr>
              <a:t>PRESENTED  BY :-</a:t>
            </a:r>
            <a:endParaRPr lang="en-US" sz="2800" b="1" dirty="0">
              <a:latin typeface="Times New Roman" pitchFamily="18" charset="0"/>
              <a:cs typeface="Times New Roman" pitchFamily="18" charset="0"/>
            </a:endParaRPr>
          </a:p>
        </p:txBody>
      </p:sp>
      <p:sp>
        <p:nvSpPr>
          <p:cNvPr id="7" name="TextBox 6"/>
          <p:cNvSpPr txBox="1"/>
          <p:nvPr/>
        </p:nvSpPr>
        <p:spPr>
          <a:xfrm>
            <a:off x="762000" y="4953000"/>
            <a:ext cx="7391400" cy="584775"/>
          </a:xfrm>
          <a:prstGeom prst="rect">
            <a:avLst/>
          </a:prstGeom>
          <a:noFill/>
        </p:spPr>
        <p:txBody>
          <a:bodyPr wrap="square" rtlCol="0">
            <a:spAutoFit/>
          </a:bodyPr>
          <a:lstStyle/>
          <a:p>
            <a:pPr algn="ctr"/>
            <a:r>
              <a:rPr lang="en-US" sz="3200" b="1" dirty="0" smtClean="0">
                <a:latin typeface="Times New Roman" pitchFamily="18" charset="0"/>
                <a:cs typeface="Times New Roman" pitchFamily="18" charset="0"/>
              </a:rPr>
              <a:t>TEAM  TAKSHASHELA</a:t>
            </a:r>
            <a:endParaRPr lang="en-US" sz="3200" b="1" dirty="0">
              <a:latin typeface="Times New Roman" pitchFamily="18" charset="0"/>
              <a:cs typeface="Times New Roman" pitchFamily="18" charset="0"/>
            </a:endParaRPr>
          </a:p>
        </p:txBody>
      </p:sp>
      <p:sp>
        <p:nvSpPr>
          <p:cNvPr id="8" name="TextBox 7"/>
          <p:cNvSpPr txBox="1"/>
          <p:nvPr/>
        </p:nvSpPr>
        <p:spPr>
          <a:xfrm>
            <a:off x="533400" y="5562600"/>
            <a:ext cx="8610600" cy="400110"/>
          </a:xfrm>
          <a:prstGeom prst="rect">
            <a:avLst/>
          </a:prstGeom>
          <a:noFill/>
        </p:spPr>
        <p:txBody>
          <a:bodyPr wrap="square" rtlCol="0">
            <a:spAutoFit/>
          </a:bodyPr>
          <a:lstStyle/>
          <a:p>
            <a:pPr algn="ctr"/>
            <a:r>
              <a:rPr lang="en-US" sz="2000" b="1" dirty="0" smtClean="0">
                <a:latin typeface="Times New Roman" pitchFamily="18" charset="0"/>
                <a:cs typeface="Times New Roman" pitchFamily="18" charset="0"/>
              </a:rPr>
              <a:t>BHARATI  VIDYAPEETH’S  COLLEGE  OF ENGINEERING, LAVALE</a:t>
            </a:r>
            <a:endParaRPr lang="en-US" sz="2000" b="1" dirty="0">
              <a:latin typeface="Times New Roman" pitchFamily="18" charset="0"/>
              <a:cs typeface="Times New Roman" pitchFamily="18" charset="0"/>
            </a:endParaRPr>
          </a:p>
        </p:txBody>
      </p:sp>
      <p:pic>
        <p:nvPicPr>
          <p:cNvPr id="10" name="Picture 2" descr="C:\Users\dell\Desktop\Smart-India-Hackathon-1.jpg"/>
          <p:cNvPicPr>
            <a:picLocks noChangeAspect="1" noChangeArrowheads="1"/>
          </p:cNvPicPr>
          <p:nvPr/>
        </p:nvPicPr>
        <p:blipFill>
          <a:blip r:embed="rId2" cstate="print"/>
          <a:srcRect/>
          <a:stretch>
            <a:fillRect/>
          </a:stretch>
        </p:blipFill>
        <p:spPr bwMode="auto">
          <a:xfrm>
            <a:off x="762000" y="381000"/>
            <a:ext cx="7696200" cy="37338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38200"/>
            <a:ext cx="8305800" cy="4370427"/>
          </a:xfrm>
          <a:prstGeom prst="rect">
            <a:avLst/>
          </a:prstGeom>
          <a:noFill/>
        </p:spPr>
        <p:txBody>
          <a:bodyPr wrap="square" rtlCol="0">
            <a:spAutoFit/>
          </a:bodyPr>
          <a:lstStyle/>
          <a:p>
            <a:pPr lvl="0">
              <a:buFont typeface="Wingdings" pitchFamily="2" charset="2"/>
              <a:buChar char="q"/>
            </a:pPr>
            <a:r>
              <a:rPr lang="en-US" sz="2000" b="1" dirty="0" smtClean="0">
                <a:latin typeface="Times New Roman" pitchFamily="18" charset="0"/>
                <a:cs typeface="Times New Roman" pitchFamily="18" charset="0"/>
              </a:rPr>
              <a:t> We tried to keep the design of the website simple and easy to handle for the end user.</a:t>
            </a:r>
          </a:p>
          <a:p>
            <a:pPr lvl="0"/>
            <a:endParaRPr lang="en-US" sz="2000" dirty="0" smtClean="0">
              <a:latin typeface="Times New Roman" pitchFamily="18" charset="0"/>
              <a:cs typeface="Times New Roman" pitchFamily="18" charset="0"/>
            </a:endParaRPr>
          </a:p>
          <a:p>
            <a:pPr>
              <a:buFont typeface="Wingdings" pitchFamily="2" charset="2"/>
              <a:buChar char="q"/>
            </a:pPr>
            <a:r>
              <a:rPr lang="en-US" sz="2000" b="1" dirty="0" smtClean="0">
                <a:latin typeface="Times New Roman" pitchFamily="18" charset="0"/>
                <a:cs typeface="Times New Roman" pitchFamily="18" charset="0"/>
              </a:rPr>
              <a:t> We have provided the proper buttons and links so that the user can go back and forth easily</a:t>
            </a:r>
            <a:r>
              <a:rPr lang="en-US" sz="2000" b="1" dirty="0" smtClean="0">
                <a:latin typeface="Times New Roman" pitchFamily="18" charset="0"/>
                <a:cs typeface="Times New Roman" pitchFamily="18" charset="0"/>
              </a:rPr>
              <a:t>.</a:t>
            </a:r>
          </a:p>
          <a:p>
            <a:pPr>
              <a:buFont typeface="Wingdings" pitchFamily="2" charset="2"/>
              <a:buChar char="q"/>
            </a:pPr>
            <a:endParaRPr lang="en-US" sz="2000" b="1" dirty="0" smtClean="0">
              <a:latin typeface="Times New Roman" pitchFamily="18" charset="0"/>
              <a:cs typeface="Times New Roman" pitchFamily="18" charset="0"/>
            </a:endParaRPr>
          </a:p>
          <a:p>
            <a:pPr>
              <a:buFont typeface="Wingdings" pitchFamily="2" charset="2"/>
              <a:buChar char="q"/>
            </a:pPr>
            <a:r>
              <a:rPr lang="en-US" sz="2000" b="1" dirty="0" smtClean="0">
                <a:latin typeface="Times New Roman" pitchFamily="18" charset="0"/>
                <a:cs typeface="Times New Roman" pitchFamily="18" charset="0"/>
              </a:rPr>
              <a:t> We also given description about each and every trend which helps the user to look closely to what he wants to search for, and helps to find the required job very easily.</a:t>
            </a:r>
          </a:p>
          <a:p>
            <a:pPr>
              <a:buFont typeface="Wingdings" pitchFamily="2" charset="2"/>
              <a:buChar char="q"/>
            </a:pPr>
            <a:endParaRPr lang="en-US" sz="2000" b="1" dirty="0" smtClean="0">
              <a:latin typeface="Times New Roman" pitchFamily="18" charset="0"/>
              <a:cs typeface="Times New Roman" pitchFamily="18" charset="0"/>
            </a:endParaRPr>
          </a:p>
          <a:p>
            <a:pPr>
              <a:buFont typeface="Wingdings" pitchFamily="2" charset="2"/>
              <a:buChar char="q"/>
            </a:pPr>
            <a:r>
              <a:rPr lang="en-US" sz="2000" b="1" dirty="0" smtClean="0">
                <a:latin typeface="Times New Roman" pitchFamily="18" charset="0"/>
                <a:cs typeface="Times New Roman" pitchFamily="18" charset="0"/>
              </a:rPr>
              <a:t> We have predicted sectors after the requirements given to us by the user,  which helps the user to know whether his/her sector will be in demand in future.</a:t>
            </a:r>
            <a:endParaRPr lang="en-US" sz="2000" dirty="0" smtClean="0">
              <a:latin typeface="Times New Roman" pitchFamily="18" charset="0"/>
              <a:cs typeface="Times New Roman" pitchFamily="18" charset="0"/>
            </a:endParaRP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8229600" cy="5909310"/>
          </a:xfrm>
          <a:prstGeom prst="rect">
            <a:avLst/>
          </a:prstGeom>
          <a:noFill/>
        </p:spPr>
        <p:txBody>
          <a:bodyPr wrap="square" rtlCol="0">
            <a:spAutoFit/>
          </a:bodyPr>
          <a:lstStyle/>
          <a:p>
            <a:pPr lvl="0"/>
            <a:r>
              <a:rPr lang="en-IN" sz="3600" b="1" dirty="0" smtClean="0">
                <a:latin typeface="Times New Roman" pitchFamily="18" charset="0"/>
                <a:cs typeface="Times New Roman" pitchFamily="18" charset="0"/>
              </a:rPr>
              <a:t>FRONTEND WITH FLASK</a:t>
            </a:r>
          </a:p>
          <a:p>
            <a:pPr lvl="0"/>
            <a:endParaRPr lang="en-IN" b="1" dirty="0" smtClean="0">
              <a:latin typeface="Times New Roman" pitchFamily="18" charset="0"/>
              <a:cs typeface="Times New Roman" pitchFamily="18" charset="0"/>
            </a:endParaRPr>
          </a:p>
          <a:p>
            <a:pPr lvl="0"/>
            <a:endParaRPr lang="en-IN" b="1" dirty="0" smtClean="0">
              <a:latin typeface="Times New Roman" pitchFamily="18" charset="0"/>
              <a:cs typeface="Times New Roman" pitchFamily="18" charset="0"/>
            </a:endParaRPr>
          </a:p>
          <a:p>
            <a:pPr lvl="0">
              <a:buFont typeface="Wingdings" pitchFamily="2" charset="2"/>
              <a:buChar char="q"/>
            </a:pPr>
            <a:r>
              <a:rPr lang="en-IN" b="1" dirty="0" smtClean="0">
                <a:latin typeface="Times New Roman" pitchFamily="18" charset="0"/>
                <a:cs typeface="Times New Roman" pitchFamily="18" charset="0"/>
              </a:rPr>
              <a:t> We have connected our index, signup, login and other html pages with flask framework.</a:t>
            </a:r>
          </a:p>
          <a:p>
            <a:pPr lvl="0">
              <a:buFont typeface="Wingdings" pitchFamily="2" charset="2"/>
              <a:buChar char="q"/>
            </a:pPr>
            <a:endParaRPr lang="en-US" dirty="0" smtClean="0">
              <a:latin typeface="Times New Roman" pitchFamily="18" charset="0"/>
              <a:cs typeface="Times New Roman" pitchFamily="18" charset="0"/>
            </a:endParaRPr>
          </a:p>
          <a:p>
            <a:pPr lvl="0">
              <a:buFont typeface="Wingdings" pitchFamily="2" charset="2"/>
              <a:buChar char="q"/>
            </a:pPr>
            <a:r>
              <a:rPr lang="en-IN" b="1" dirty="0" smtClean="0">
                <a:latin typeface="Times New Roman" pitchFamily="18" charset="0"/>
                <a:cs typeface="Times New Roman" pitchFamily="18" charset="0"/>
              </a:rPr>
              <a:t> In signup page all the credentials will save in MySQL database.</a:t>
            </a:r>
          </a:p>
          <a:p>
            <a:pPr lvl="0">
              <a:buFont typeface="Wingdings" pitchFamily="2" charset="2"/>
              <a:buChar char="q"/>
            </a:pPr>
            <a:endParaRPr lang="en-US" dirty="0" smtClean="0">
              <a:latin typeface="Times New Roman" pitchFamily="18" charset="0"/>
              <a:cs typeface="Times New Roman" pitchFamily="18" charset="0"/>
            </a:endParaRPr>
          </a:p>
          <a:p>
            <a:pPr lvl="0">
              <a:buFont typeface="Wingdings" pitchFamily="2" charset="2"/>
              <a:buChar char="q"/>
            </a:pPr>
            <a:r>
              <a:rPr lang="en-IN" b="1" dirty="0" smtClean="0">
                <a:latin typeface="Times New Roman" pitchFamily="18" charset="0"/>
                <a:cs typeface="Times New Roman" pitchFamily="18" charset="0"/>
              </a:rPr>
              <a:t> We have use SQLAlchemy for connectivity with databases.</a:t>
            </a:r>
          </a:p>
          <a:p>
            <a:pPr lvl="0">
              <a:buFont typeface="Wingdings" pitchFamily="2" charset="2"/>
              <a:buChar char="q"/>
            </a:pPr>
            <a:endParaRPr lang="en-US" dirty="0" smtClean="0">
              <a:latin typeface="Times New Roman" pitchFamily="18" charset="0"/>
              <a:cs typeface="Times New Roman" pitchFamily="18" charset="0"/>
            </a:endParaRPr>
          </a:p>
          <a:p>
            <a:pPr lvl="0">
              <a:buFont typeface="Wingdings" pitchFamily="2" charset="2"/>
              <a:buChar char="q"/>
            </a:pPr>
            <a:r>
              <a:rPr lang="en-IN" b="1" dirty="0" smtClean="0">
                <a:latin typeface="Times New Roman" pitchFamily="18" charset="0"/>
                <a:cs typeface="Times New Roman" pitchFamily="18" charset="0"/>
              </a:rPr>
              <a:t> In login page credentials we fulfil all the criteria which will redirect to the main page and if not, message will be flashed with wrong credentials. </a:t>
            </a:r>
          </a:p>
          <a:p>
            <a:pPr lvl="0">
              <a:buFont typeface="Wingdings" pitchFamily="2" charset="2"/>
              <a:buChar char="q"/>
            </a:pPr>
            <a:endParaRPr lang="en-US" dirty="0" smtClean="0">
              <a:latin typeface="Times New Roman" pitchFamily="18" charset="0"/>
              <a:cs typeface="Times New Roman" pitchFamily="18" charset="0"/>
            </a:endParaRPr>
          </a:p>
          <a:p>
            <a:pPr lvl="0">
              <a:buFont typeface="Wingdings" pitchFamily="2" charset="2"/>
              <a:buChar char="q"/>
            </a:pPr>
            <a:r>
              <a:rPr lang="en-IN" b="1" dirty="0" smtClean="0">
                <a:latin typeface="Times New Roman" pitchFamily="18" charset="0"/>
                <a:cs typeface="Times New Roman" pitchFamily="18" charset="0"/>
              </a:rPr>
              <a:t> The credentials will be extracted from MySQL database to check if it is correct.</a:t>
            </a:r>
          </a:p>
          <a:p>
            <a:pPr lvl="0">
              <a:buFont typeface="Wingdings" pitchFamily="2" charset="2"/>
              <a:buChar char="q"/>
            </a:pPr>
            <a:endParaRPr lang="en-US" dirty="0" smtClean="0">
              <a:latin typeface="Times New Roman" pitchFamily="18" charset="0"/>
              <a:cs typeface="Times New Roman" pitchFamily="18" charset="0"/>
            </a:endParaRPr>
          </a:p>
          <a:p>
            <a:pPr lvl="0">
              <a:buFont typeface="Wingdings" pitchFamily="2" charset="2"/>
              <a:buChar char="q"/>
            </a:pPr>
            <a:r>
              <a:rPr lang="en-IN" b="1" dirty="0" smtClean="0">
                <a:latin typeface="Times New Roman" pitchFamily="18" charset="0"/>
                <a:cs typeface="Times New Roman" pitchFamily="18" charset="0"/>
              </a:rPr>
              <a:t> We are developing our main page which will take various inputs which will be processed with the backend connectivity.</a:t>
            </a:r>
          </a:p>
          <a:p>
            <a:pPr lvl="0">
              <a:buFont typeface="Wingdings" pitchFamily="2" charset="2"/>
              <a:buChar char="q"/>
            </a:pPr>
            <a:endParaRPr lang="en-US" dirty="0" smtClean="0">
              <a:latin typeface="Times New Roman" pitchFamily="18" charset="0"/>
              <a:cs typeface="Times New Roman" pitchFamily="18" charset="0"/>
            </a:endParaRPr>
          </a:p>
          <a:p>
            <a:pPr>
              <a:buFont typeface="Wingdings" pitchFamily="2" charset="2"/>
              <a:buChar char="q"/>
            </a:pPr>
            <a:r>
              <a:rPr lang="en-IN" b="1" dirty="0" smtClean="0">
                <a:latin typeface="Times New Roman" pitchFamily="18" charset="0"/>
                <a:cs typeface="Times New Roman" pitchFamily="18" charset="0"/>
              </a:rPr>
              <a:t> We are also working on the result page where we will show the predicted out with different functions.</a:t>
            </a:r>
            <a:endParaRPr lang="en-US"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3581400" cy="523220"/>
          </a:xfrm>
          <a:prstGeom prst="rect">
            <a:avLst/>
          </a:prstGeom>
        </p:spPr>
        <p:txBody>
          <a:bodyPr wrap="square">
            <a:spAutoFit/>
          </a:bodyPr>
          <a:lstStyle/>
          <a:p>
            <a:r>
              <a:rPr lang="en-US" sz="2800" b="1" dirty="0" smtClean="0">
                <a:latin typeface="Times New Roman" pitchFamily="18" charset="0"/>
                <a:cs typeface="Times New Roman" pitchFamily="18" charset="0"/>
              </a:rPr>
              <a:t>WIREFRAME</a:t>
            </a:r>
            <a:endParaRPr lang="en-US" sz="2800" dirty="0"/>
          </a:p>
        </p:txBody>
      </p:sp>
      <p:pic>
        <p:nvPicPr>
          <p:cNvPr id="3" name="Picture 2" descr="WIREFRAME1.PNG"/>
          <p:cNvPicPr>
            <a:picLocks noChangeAspect="1"/>
          </p:cNvPicPr>
          <p:nvPr/>
        </p:nvPicPr>
        <p:blipFill>
          <a:blip r:embed="rId2" cstate="print"/>
          <a:stretch>
            <a:fillRect/>
          </a:stretch>
        </p:blipFill>
        <p:spPr>
          <a:xfrm>
            <a:off x="381000" y="1143000"/>
            <a:ext cx="8348540" cy="5486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png"/>
          <p:cNvPicPr>
            <a:picLocks noChangeAspect="1"/>
          </p:cNvPicPr>
          <p:nvPr/>
        </p:nvPicPr>
        <p:blipFill>
          <a:blip r:embed="rId2" cstate="print"/>
          <a:stretch>
            <a:fillRect/>
          </a:stretch>
        </p:blipFill>
        <p:spPr>
          <a:xfrm>
            <a:off x="457200" y="152400"/>
            <a:ext cx="3962400" cy="2209800"/>
          </a:xfrm>
          <a:prstGeom prst="rect">
            <a:avLst/>
          </a:prstGeom>
        </p:spPr>
      </p:pic>
      <p:pic>
        <p:nvPicPr>
          <p:cNvPr id="3" name="Picture 2" descr="WhatsApp Image 2020-08-02 at 14.46.56.jpeg"/>
          <p:cNvPicPr>
            <a:picLocks noChangeAspect="1"/>
          </p:cNvPicPr>
          <p:nvPr/>
        </p:nvPicPr>
        <p:blipFill>
          <a:blip r:embed="rId3" cstate="print"/>
          <a:stretch>
            <a:fillRect/>
          </a:stretch>
        </p:blipFill>
        <p:spPr>
          <a:xfrm>
            <a:off x="5029200" y="152401"/>
            <a:ext cx="3852332" cy="2133600"/>
          </a:xfrm>
          <a:prstGeom prst="rect">
            <a:avLst/>
          </a:prstGeom>
        </p:spPr>
      </p:pic>
      <p:pic>
        <p:nvPicPr>
          <p:cNvPr id="4" name="Picture 3" descr="WhatsApp Image 2020-08-02 at 14.46.56 (1).jpeg"/>
          <p:cNvPicPr>
            <a:picLocks noChangeAspect="1"/>
          </p:cNvPicPr>
          <p:nvPr/>
        </p:nvPicPr>
        <p:blipFill>
          <a:blip r:embed="rId4" cstate="print"/>
          <a:stretch>
            <a:fillRect/>
          </a:stretch>
        </p:blipFill>
        <p:spPr>
          <a:xfrm>
            <a:off x="2895600" y="2438400"/>
            <a:ext cx="3505200" cy="2133600"/>
          </a:xfrm>
          <a:prstGeom prst="rect">
            <a:avLst/>
          </a:prstGeom>
        </p:spPr>
      </p:pic>
      <p:pic>
        <p:nvPicPr>
          <p:cNvPr id="7" name="Picture 6" descr="WhatsApp Image 2020-08-03 at 15.21.35.jpeg"/>
          <p:cNvPicPr>
            <a:picLocks noChangeAspect="1"/>
          </p:cNvPicPr>
          <p:nvPr/>
        </p:nvPicPr>
        <p:blipFill>
          <a:blip r:embed="rId5" cstate="print"/>
          <a:stretch>
            <a:fillRect/>
          </a:stretch>
        </p:blipFill>
        <p:spPr>
          <a:xfrm>
            <a:off x="228600" y="4495799"/>
            <a:ext cx="3903134" cy="2195513"/>
          </a:xfrm>
          <a:prstGeom prst="rect">
            <a:avLst/>
          </a:prstGeom>
        </p:spPr>
      </p:pic>
      <p:pic>
        <p:nvPicPr>
          <p:cNvPr id="8" name="Picture 7" descr="WhatsApp Image 2020-08-03 at 15.21.24.jpeg"/>
          <p:cNvPicPr>
            <a:picLocks noChangeAspect="1"/>
          </p:cNvPicPr>
          <p:nvPr/>
        </p:nvPicPr>
        <p:blipFill>
          <a:blip r:embed="rId6" cstate="print"/>
          <a:stretch>
            <a:fillRect/>
          </a:stretch>
        </p:blipFill>
        <p:spPr>
          <a:xfrm>
            <a:off x="4648200" y="4572000"/>
            <a:ext cx="4267200" cy="2133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me.PNG"/>
          <p:cNvPicPr>
            <a:picLocks noChangeAspect="1"/>
          </p:cNvPicPr>
          <p:nvPr/>
        </p:nvPicPr>
        <p:blipFill>
          <a:blip r:embed="rId2" cstate="print"/>
          <a:stretch>
            <a:fillRect/>
          </a:stretch>
        </p:blipFill>
        <p:spPr>
          <a:xfrm>
            <a:off x="762000" y="1407695"/>
            <a:ext cx="7315200" cy="37057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7800" y="2362200"/>
            <a:ext cx="6172199" cy="2554545"/>
          </a:xfrm>
          <a:prstGeom prst="rect">
            <a:avLst/>
          </a:prstGeom>
        </p:spPr>
        <p:txBody>
          <a:bodyPr wrap="square">
            <a:spAutoFit/>
          </a:bodyPr>
          <a:lstStyle/>
          <a:p>
            <a:pPr algn="ctr"/>
            <a:r>
              <a:rPr lang="en-US" sz="8000" b="1" dirty="0" smtClean="0">
                <a:latin typeface="Times New Roman" pitchFamily="18" charset="0"/>
                <a:cs typeface="Times New Roman" pitchFamily="18" charset="0"/>
              </a:rPr>
              <a:t>THANK YOU</a:t>
            </a:r>
            <a:endParaRPr lang="en-US" sz="8000" b="1"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762000"/>
            <a:ext cx="8382000" cy="769441"/>
          </a:xfrm>
          <a:prstGeom prst="rect">
            <a:avLst/>
          </a:prstGeom>
          <a:noFill/>
        </p:spPr>
        <p:txBody>
          <a:bodyPr wrap="square" rtlCol="0">
            <a:spAutoFit/>
          </a:bodyPr>
          <a:lstStyle/>
          <a:p>
            <a:pPr algn="ctr"/>
            <a:r>
              <a:rPr lang="en-US" sz="4400" b="1" dirty="0" smtClean="0">
                <a:latin typeface="Times New Roman" pitchFamily="18" charset="0"/>
                <a:cs typeface="Times New Roman" pitchFamily="18" charset="0"/>
              </a:rPr>
              <a:t>PROBLEM  STATEMENT</a:t>
            </a:r>
            <a:endParaRPr lang="en-US" sz="4400" b="1" dirty="0">
              <a:latin typeface="Times New Roman" pitchFamily="18" charset="0"/>
              <a:cs typeface="Times New Roman" pitchFamily="18" charset="0"/>
            </a:endParaRPr>
          </a:p>
        </p:txBody>
      </p:sp>
      <p:sp>
        <p:nvSpPr>
          <p:cNvPr id="3" name="TextBox 2"/>
          <p:cNvSpPr txBox="1"/>
          <p:nvPr/>
        </p:nvSpPr>
        <p:spPr>
          <a:xfrm>
            <a:off x="609600" y="2133600"/>
            <a:ext cx="7772400" cy="2954655"/>
          </a:xfrm>
          <a:prstGeom prst="rect">
            <a:avLst/>
          </a:prstGeom>
          <a:noFill/>
        </p:spPr>
        <p:txBody>
          <a:bodyPr wrap="square" rtlCol="0">
            <a:spAutoFit/>
          </a:bodyPr>
          <a:lstStyle/>
          <a:p>
            <a:pPr algn="just"/>
            <a:r>
              <a:rPr lang="en-US" sz="2800" b="1" dirty="0" smtClean="0">
                <a:latin typeface="Times New Roman" pitchFamily="18" charset="0"/>
                <a:cs typeface="Times New Roman" pitchFamily="18" charset="0"/>
              </a:rPr>
              <a:t>The objective of our team is to develop a software solution to predict the future jobs based  on location, sector, package and eligibility. Big data analysis can be useful to collect and analyze the data from different job sites and predict the future requirement applying machine learning.</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0237" y="533400"/>
            <a:ext cx="6802055" cy="646331"/>
          </a:xfrm>
          <a:prstGeom prst="rect">
            <a:avLst/>
          </a:prstGeom>
        </p:spPr>
        <p:txBody>
          <a:bodyPr wrap="none">
            <a:spAutoFit/>
          </a:bodyPr>
          <a:lstStyle/>
          <a:p>
            <a:pPr algn="ctr"/>
            <a:r>
              <a:rPr lang="en-US" sz="3600" b="1" dirty="0" smtClean="0">
                <a:latin typeface="Times New Roman" pitchFamily="18" charset="0"/>
                <a:cs typeface="Times New Roman" pitchFamily="18" charset="0"/>
              </a:rPr>
              <a:t>ARCHITECTURAL  DIAGRAM</a:t>
            </a:r>
            <a:endParaRPr lang="en-US" sz="3600" b="1" dirty="0">
              <a:latin typeface="Times New Roman" pitchFamily="18" charset="0"/>
              <a:cs typeface="Times New Roman" pitchFamily="18" charset="0"/>
            </a:endParaRPr>
          </a:p>
        </p:txBody>
      </p:sp>
      <p:pic>
        <p:nvPicPr>
          <p:cNvPr id="6" name="Picture 5" descr="NEW ARCHITECTURAL DAIGRAM (1).PNG"/>
          <p:cNvPicPr>
            <a:picLocks noChangeAspect="1"/>
          </p:cNvPicPr>
          <p:nvPr/>
        </p:nvPicPr>
        <p:blipFill>
          <a:blip r:embed="rId2" cstate="print"/>
          <a:stretch>
            <a:fillRect/>
          </a:stretch>
        </p:blipFill>
        <p:spPr>
          <a:xfrm>
            <a:off x="228600" y="1752600"/>
            <a:ext cx="8686800" cy="48331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04800"/>
            <a:ext cx="8458200" cy="646331"/>
          </a:xfrm>
          <a:prstGeom prst="rect">
            <a:avLst/>
          </a:prstGeom>
          <a:noFill/>
        </p:spPr>
        <p:txBody>
          <a:bodyPr wrap="square" rtlCol="0">
            <a:spAutoFit/>
          </a:bodyPr>
          <a:lstStyle/>
          <a:p>
            <a:pPr algn="ctr"/>
            <a:r>
              <a:rPr lang="en-US" sz="3600" b="1" dirty="0" smtClean="0">
                <a:latin typeface="Times New Roman" pitchFamily="18" charset="0"/>
                <a:cs typeface="Times New Roman" pitchFamily="18" charset="0"/>
              </a:rPr>
              <a:t>BACKEND  DEVELOPMENT</a:t>
            </a:r>
            <a:endParaRPr lang="en-US" sz="3600" b="1" dirty="0">
              <a:latin typeface="Times New Roman" pitchFamily="18" charset="0"/>
              <a:cs typeface="Times New Roman" pitchFamily="18" charset="0"/>
            </a:endParaRPr>
          </a:p>
        </p:txBody>
      </p:sp>
      <p:sp>
        <p:nvSpPr>
          <p:cNvPr id="3" name="TextBox 2"/>
          <p:cNvSpPr txBox="1"/>
          <p:nvPr/>
        </p:nvSpPr>
        <p:spPr>
          <a:xfrm>
            <a:off x="609600" y="1828800"/>
            <a:ext cx="7620000" cy="1200329"/>
          </a:xfrm>
          <a:prstGeom prst="rect">
            <a:avLst/>
          </a:prstGeom>
          <a:noFill/>
        </p:spPr>
        <p:txBody>
          <a:bodyPr wrap="square" rtlCol="0">
            <a:spAutoFit/>
          </a:bodyPr>
          <a:lstStyle/>
          <a:p>
            <a:r>
              <a:rPr lang="en-US" b="1" dirty="0" smtClean="0"/>
              <a:t> </a:t>
            </a:r>
            <a:endParaRPr lang="en-US" dirty="0" smtClean="0"/>
          </a:p>
          <a:p>
            <a:r>
              <a:rPr lang="en-US" b="1" dirty="0" smtClean="0"/>
              <a:t> </a:t>
            </a:r>
            <a:endParaRPr lang="en-US" dirty="0" smtClean="0"/>
          </a:p>
          <a:p>
            <a:endParaRPr lang="en-US" dirty="0" smtClean="0"/>
          </a:p>
          <a:p>
            <a:endParaRPr lang="en-US" dirty="0"/>
          </a:p>
        </p:txBody>
      </p:sp>
      <p:sp>
        <p:nvSpPr>
          <p:cNvPr id="4" name="Rectangle 3"/>
          <p:cNvSpPr/>
          <p:nvPr/>
        </p:nvSpPr>
        <p:spPr>
          <a:xfrm>
            <a:off x="762000" y="889844"/>
            <a:ext cx="7620000" cy="646331"/>
          </a:xfrm>
          <a:prstGeom prst="rect">
            <a:avLst/>
          </a:prstGeom>
        </p:spPr>
        <p:txBody>
          <a:bodyPr wrap="square">
            <a:spAutoFit/>
          </a:bodyPr>
          <a:lstStyle/>
          <a:p>
            <a:pPr lvl="0"/>
            <a:endParaRPr lang="en-US" b="1" dirty="0" smtClean="0">
              <a:latin typeface="Times New Roman" pitchFamily="18" charset="0"/>
              <a:cs typeface="Times New Roman" pitchFamily="18" charset="0"/>
            </a:endParaRPr>
          </a:p>
          <a:p>
            <a:endParaRPr lang="en-US" dirty="0"/>
          </a:p>
        </p:txBody>
      </p:sp>
      <p:sp>
        <p:nvSpPr>
          <p:cNvPr id="5" name="Rectangle 4"/>
          <p:cNvSpPr/>
          <p:nvPr/>
        </p:nvSpPr>
        <p:spPr>
          <a:xfrm>
            <a:off x="457200" y="1066800"/>
            <a:ext cx="8305800" cy="5632311"/>
          </a:xfrm>
          <a:prstGeom prst="rect">
            <a:avLst/>
          </a:prstGeom>
        </p:spPr>
        <p:txBody>
          <a:bodyPr wrap="square">
            <a:spAutoFit/>
          </a:bodyPr>
          <a:lstStyle/>
          <a:p>
            <a:pPr marL="342900" indent="-342900">
              <a:buFont typeface="Wingdings" pitchFamily="2" charset="2"/>
              <a:buChar char="q"/>
            </a:pPr>
            <a:r>
              <a:rPr lang="en-US" b="1" dirty="0" smtClean="0">
                <a:latin typeface="Times New Roman" pitchFamily="18" charset="0"/>
                <a:cs typeface="Times New Roman" pitchFamily="18" charset="0"/>
              </a:rPr>
              <a:t>The initial and the biggest challenge for us, was to find the data that replicates the real world scenario of jobs as the data was not provided to us by the customer, for which we explored the web like baggle but was unsuccessful to fulfill the need of the problem statement requirement.</a:t>
            </a:r>
          </a:p>
          <a:p>
            <a:pPr marL="342900" indent="-342900">
              <a:buFont typeface="Wingdings" pitchFamily="2" charset="2"/>
              <a:buChar char="q"/>
            </a:pPr>
            <a:endParaRPr lang="en-US" b="1" dirty="0" smtClean="0">
              <a:latin typeface="Times New Roman" pitchFamily="18" charset="0"/>
              <a:cs typeface="Times New Roman" pitchFamily="18" charset="0"/>
            </a:endParaRPr>
          </a:p>
          <a:p>
            <a:pPr marL="342900" indent="-342900">
              <a:buFont typeface="Wingdings" pitchFamily="2" charset="2"/>
              <a:buChar char="q"/>
            </a:pPr>
            <a:r>
              <a:rPr lang="en-US" b="1" dirty="0" smtClean="0">
                <a:latin typeface="Times New Roman" pitchFamily="18" charset="0"/>
                <a:cs typeface="Times New Roman" pitchFamily="18" charset="0"/>
              </a:rPr>
              <a:t>Then, we explored many websites with the help of tool such as Dataminer and created a dataset by cleaning it using numpy and panda libraries  that achieved what the problem statement desires.</a:t>
            </a:r>
          </a:p>
          <a:p>
            <a:pPr marL="342900" indent="-342900">
              <a:buFont typeface="Wingdings" pitchFamily="2" charset="2"/>
              <a:buChar char="q"/>
            </a:pPr>
            <a:endParaRPr lang="en-US" b="1" dirty="0" smtClean="0">
              <a:latin typeface="Times New Roman" pitchFamily="18" charset="0"/>
              <a:cs typeface="Times New Roman" pitchFamily="18" charset="0"/>
            </a:endParaRPr>
          </a:p>
          <a:p>
            <a:pPr marL="342900" indent="-342900">
              <a:buFont typeface="Wingdings" pitchFamily="2" charset="2"/>
              <a:buChar char="q"/>
            </a:pPr>
            <a:r>
              <a:rPr lang="en-US" b="1" dirty="0" smtClean="0">
                <a:latin typeface="Times New Roman" pitchFamily="18" charset="0"/>
                <a:cs typeface="Times New Roman" pitchFamily="18" charset="0"/>
              </a:rPr>
              <a:t>We have even implemented various machine learning algorithms after which we have framed XGboost and Random forest with good score, so, we further narrow it down to RMSE values. As,  the RMSE value gives better accuracy so we choose XGboost as our final algorithm due to its low RMSE values.</a:t>
            </a:r>
          </a:p>
          <a:p>
            <a:pPr marL="342900" indent="-342900">
              <a:buFont typeface="Wingdings" pitchFamily="2" charset="2"/>
              <a:buChar char="q"/>
            </a:pPr>
            <a:endParaRPr lang="en-US" b="1" dirty="0" smtClean="0">
              <a:latin typeface="Times New Roman" pitchFamily="18" charset="0"/>
              <a:cs typeface="Times New Roman" pitchFamily="18" charset="0"/>
            </a:endParaRPr>
          </a:p>
          <a:p>
            <a:pPr marL="342900" indent="-342900">
              <a:buFont typeface="Wingdings" pitchFamily="2" charset="2"/>
              <a:buChar char="q"/>
            </a:pPr>
            <a:r>
              <a:rPr lang="en-US" b="1" dirty="0" smtClean="0">
                <a:latin typeface="Times New Roman" pitchFamily="18" charset="0"/>
                <a:cs typeface="Times New Roman" pitchFamily="18" charset="0"/>
              </a:rPr>
              <a:t>Till now we have executed XGboost algorithm on our dataset which gives various predictions and a good accuracy score.</a:t>
            </a:r>
          </a:p>
          <a:p>
            <a:pPr marL="342900" indent="-342900">
              <a:buFont typeface="Wingdings" pitchFamily="2" charset="2"/>
              <a:buChar char="q"/>
            </a:pPr>
            <a:endParaRPr lang="en-US" b="1" dirty="0" smtClean="0">
              <a:latin typeface="Times New Roman" pitchFamily="18" charset="0"/>
              <a:cs typeface="Times New Roman" pitchFamily="18" charset="0"/>
            </a:endParaRPr>
          </a:p>
          <a:p>
            <a:pPr marL="342900" indent="-342900">
              <a:buFont typeface="Wingdings" pitchFamily="2" charset="2"/>
              <a:buChar char="q"/>
            </a:pPr>
            <a:r>
              <a:rPr lang="en-US" b="1" dirty="0" smtClean="0">
                <a:latin typeface="Times New Roman" pitchFamily="18" charset="0"/>
                <a:cs typeface="Times New Roman" pitchFamily="18" charset="0"/>
              </a:rPr>
              <a:t>We have also executed the graphs between the predicted values with other attributes to find the variance.</a:t>
            </a:r>
          </a:p>
          <a:p>
            <a:pPr marL="342900" indent="-342900">
              <a:buFont typeface="Wingdings" pitchFamily="2" charset="2"/>
              <a:buChar char="q"/>
            </a:pPr>
            <a:endParaRPr lang="en-US" b="1" dirty="0" smtClean="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8229600" cy="5078313"/>
          </a:xfrm>
          <a:prstGeom prst="rect">
            <a:avLst/>
          </a:prstGeom>
        </p:spPr>
        <p:txBody>
          <a:bodyPr wrap="square">
            <a:spAutoFit/>
          </a:bodyPr>
          <a:lstStyle/>
          <a:p>
            <a:pPr marL="342900" indent="-342900">
              <a:buFont typeface="Wingdings" pitchFamily="2" charset="2"/>
              <a:buChar char="q"/>
            </a:pPr>
            <a:r>
              <a:rPr lang="en-US" b="1"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technologies we have used till now are Sklearn for feature attraction </a:t>
            </a:r>
            <a:r>
              <a:rPr lang="en-US" b="1" dirty="0" smtClean="0">
                <a:latin typeface="Times New Roman" pitchFamily="18" charset="0"/>
                <a:cs typeface="Times New Roman" pitchFamily="18" charset="0"/>
              </a:rPr>
              <a:t>and </a:t>
            </a:r>
          </a:p>
          <a:p>
            <a:pPr marL="342900" indent="-342900"/>
            <a:r>
              <a:rPr lang="en-US" b="1" dirty="0" smtClean="0">
                <a:latin typeface="Times New Roman" pitchFamily="18" charset="0"/>
                <a:cs typeface="Times New Roman" pitchFamily="18" charset="0"/>
              </a:rPr>
              <a:t>algorithms</a:t>
            </a:r>
            <a:r>
              <a:rPr lang="en-US" b="1" dirty="0" smtClean="0">
                <a:latin typeface="Times New Roman" pitchFamily="18" charset="0"/>
                <a:cs typeface="Times New Roman" pitchFamily="18" charset="0"/>
              </a:rPr>
              <a:t>, Matplotlib notebook for plotting, Numpy and Pandas for </a:t>
            </a:r>
            <a:r>
              <a:rPr lang="en-US" b="1" dirty="0" smtClean="0">
                <a:latin typeface="Times New Roman" pitchFamily="18" charset="0"/>
                <a:cs typeface="Times New Roman" pitchFamily="18" charset="0"/>
              </a:rPr>
              <a:t>data </a:t>
            </a:r>
          </a:p>
          <a:p>
            <a:pPr marL="342900" indent="-342900"/>
            <a:r>
              <a:rPr lang="en-US" b="1" dirty="0" smtClean="0">
                <a:latin typeface="Times New Roman" pitchFamily="18" charset="0"/>
                <a:cs typeface="Times New Roman" pitchFamily="18" charset="0"/>
              </a:rPr>
              <a:t>framing</a:t>
            </a:r>
            <a:r>
              <a:rPr lang="en-US" b="1" dirty="0" smtClean="0">
                <a:latin typeface="Times New Roman" pitchFamily="18" charset="0"/>
                <a:cs typeface="Times New Roman" pitchFamily="18" charset="0"/>
              </a:rPr>
              <a:t>, MySQL for the database and for prototyping we have used Jupyter </a:t>
            </a:r>
            <a:endParaRPr lang="en-US" b="1" dirty="0" smtClean="0">
              <a:latin typeface="Times New Roman" pitchFamily="18" charset="0"/>
              <a:cs typeface="Times New Roman" pitchFamily="18" charset="0"/>
            </a:endParaRPr>
          </a:p>
          <a:p>
            <a:pPr marL="342900" indent="-342900"/>
            <a:r>
              <a:rPr lang="en-US" b="1" dirty="0" smtClean="0">
                <a:latin typeface="Times New Roman" pitchFamily="18" charset="0"/>
                <a:cs typeface="Times New Roman" pitchFamily="18" charset="0"/>
              </a:rPr>
              <a:t>Notebook</a:t>
            </a:r>
            <a:r>
              <a:rPr lang="en-US" b="1" dirty="0" smtClean="0">
                <a:latin typeface="Times New Roman" pitchFamily="18" charset="0"/>
                <a:cs typeface="Times New Roman" pitchFamily="18" charset="0"/>
              </a:rPr>
              <a:t>. We are further working on flask for connectivity and security</a:t>
            </a:r>
            <a:r>
              <a:rPr lang="en-US" b="1" dirty="0" smtClean="0">
                <a:latin typeface="Times New Roman" pitchFamily="18" charset="0"/>
                <a:cs typeface="Times New Roman" pitchFamily="18" charset="0"/>
              </a:rPr>
              <a:t>.</a:t>
            </a:r>
          </a:p>
          <a:p>
            <a:pPr marL="342900" indent="-342900">
              <a:buFont typeface="Wingdings" pitchFamily="2" charset="2"/>
              <a:buChar char="q"/>
            </a:pPr>
            <a:endParaRPr lang="en-US" b="1" dirty="0" smtClean="0">
              <a:latin typeface="Times New Roman" pitchFamily="18" charset="0"/>
              <a:cs typeface="Times New Roman" pitchFamily="18" charset="0"/>
            </a:endParaRPr>
          </a:p>
          <a:p>
            <a:pPr lvl="0">
              <a:buFont typeface="Wingdings" pitchFamily="2" charset="2"/>
              <a:buChar char="q"/>
            </a:pPr>
            <a:r>
              <a:rPr lang="en-IN" b="1" dirty="0" smtClean="0">
                <a:latin typeface="Times New Roman" pitchFamily="18" charset="0"/>
                <a:cs typeface="Times New Roman" pitchFamily="18" charset="0"/>
              </a:rPr>
              <a:t> While </a:t>
            </a:r>
            <a:r>
              <a:rPr lang="en-IN" b="1" dirty="0" smtClean="0">
                <a:latin typeface="Times New Roman" pitchFamily="18" charset="0"/>
                <a:cs typeface="Times New Roman" pitchFamily="18" charset="0"/>
              </a:rPr>
              <a:t>working on the algorithms we found that the string has </a:t>
            </a:r>
            <a:r>
              <a:rPr lang="en-IN" b="1" dirty="0" smtClean="0">
                <a:latin typeface="Times New Roman" pitchFamily="18" charset="0"/>
                <a:cs typeface="Times New Roman" pitchFamily="18" charset="0"/>
              </a:rPr>
              <a:t>to be converted </a:t>
            </a:r>
            <a:r>
              <a:rPr lang="en-IN" b="1" dirty="0" smtClean="0">
                <a:latin typeface="Times New Roman" pitchFamily="18" charset="0"/>
                <a:cs typeface="Times New Roman" pitchFamily="18" charset="0"/>
              </a:rPr>
              <a:t>into </a:t>
            </a:r>
            <a:r>
              <a:rPr lang="en-IN" b="1" dirty="0" smtClean="0">
                <a:latin typeface="Times New Roman" pitchFamily="18" charset="0"/>
                <a:cs typeface="Times New Roman" pitchFamily="18" charset="0"/>
              </a:rPr>
              <a:t>numeric </a:t>
            </a:r>
            <a:r>
              <a:rPr lang="en-IN" b="1" dirty="0" smtClean="0">
                <a:latin typeface="Times New Roman" pitchFamily="18" charset="0"/>
                <a:cs typeface="Times New Roman" pitchFamily="18" charset="0"/>
              </a:rPr>
              <a:t>values as ML accept better accuracy to it. So, we </a:t>
            </a:r>
            <a:r>
              <a:rPr lang="en-IN" b="1" dirty="0" smtClean="0">
                <a:latin typeface="Times New Roman" pitchFamily="18" charset="0"/>
                <a:cs typeface="Times New Roman" pitchFamily="18" charset="0"/>
              </a:rPr>
              <a:t>converted </a:t>
            </a:r>
            <a:r>
              <a:rPr lang="en-IN" b="1" dirty="0" smtClean="0">
                <a:latin typeface="Times New Roman" pitchFamily="18" charset="0"/>
                <a:cs typeface="Times New Roman" pitchFamily="18" charset="0"/>
              </a:rPr>
              <a:t>it into labels </a:t>
            </a:r>
            <a:r>
              <a:rPr lang="en-IN" b="1" dirty="0" smtClean="0">
                <a:latin typeface="Times New Roman" pitchFamily="18" charset="0"/>
                <a:cs typeface="Times New Roman" pitchFamily="18" charset="0"/>
              </a:rPr>
              <a:t>by using </a:t>
            </a:r>
            <a:r>
              <a:rPr lang="en-IN" b="1" dirty="0" smtClean="0">
                <a:latin typeface="Times New Roman" pitchFamily="18" charset="0"/>
                <a:cs typeface="Times New Roman" pitchFamily="18" charset="0"/>
              </a:rPr>
              <a:t>Label Encoding.</a:t>
            </a:r>
            <a:endParaRPr lang="en-US" b="1" dirty="0" smtClean="0">
              <a:latin typeface="Times New Roman" pitchFamily="18" charset="0"/>
              <a:cs typeface="Times New Roman" pitchFamily="18" charset="0"/>
            </a:endParaRPr>
          </a:p>
          <a:p>
            <a:pPr>
              <a:buFont typeface="Wingdings" pitchFamily="2" charset="2"/>
              <a:buChar char="q"/>
            </a:pPr>
            <a:endParaRPr lang="en-US" b="1" dirty="0" smtClean="0">
              <a:latin typeface="Times New Roman" pitchFamily="18" charset="0"/>
              <a:cs typeface="Times New Roman" pitchFamily="18" charset="0"/>
            </a:endParaRPr>
          </a:p>
          <a:p>
            <a:pPr>
              <a:buFont typeface="Wingdings" pitchFamily="2" charset="2"/>
              <a:buChar char="q"/>
            </a:pPr>
            <a:r>
              <a:rPr lang="en-IN" b="1" dirty="0" smtClean="0">
                <a:latin typeface="Times New Roman" pitchFamily="18" charset="0"/>
                <a:cs typeface="Times New Roman" pitchFamily="18" charset="0"/>
              </a:rPr>
              <a:t> Since </a:t>
            </a:r>
            <a:r>
              <a:rPr lang="en-IN" b="1" dirty="0" smtClean="0">
                <a:latin typeface="Times New Roman" pitchFamily="18" charset="0"/>
                <a:cs typeface="Times New Roman" pitchFamily="18" charset="0"/>
              </a:rPr>
              <a:t>one attribute </a:t>
            </a:r>
            <a:r>
              <a:rPr lang="en-IN" b="1" dirty="0" smtClean="0">
                <a:latin typeface="Times New Roman" pitchFamily="18" charset="0"/>
                <a:cs typeface="Times New Roman" pitchFamily="18" charset="0"/>
              </a:rPr>
              <a:t>named Eligibility was </a:t>
            </a:r>
            <a:r>
              <a:rPr lang="en-IN" b="1" dirty="0" smtClean="0">
                <a:latin typeface="Times New Roman" pitchFamily="18" charset="0"/>
                <a:cs typeface="Times New Roman" pitchFamily="18" charset="0"/>
              </a:rPr>
              <a:t>having an issue with it so we </a:t>
            </a:r>
            <a:r>
              <a:rPr lang="en-IN" b="1" dirty="0" smtClean="0">
                <a:latin typeface="Times New Roman" pitchFamily="18" charset="0"/>
                <a:cs typeface="Times New Roman" pitchFamily="18" charset="0"/>
              </a:rPr>
              <a:t>weren’t able to </a:t>
            </a:r>
            <a:r>
              <a:rPr lang="en-IN" b="1" dirty="0" smtClean="0">
                <a:latin typeface="Times New Roman" pitchFamily="18" charset="0"/>
                <a:cs typeface="Times New Roman" pitchFamily="18" charset="0"/>
              </a:rPr>
              <a:t>use Label Encoding, as each data in that particular cell has to separate it, so we </a:t>
            </a:r>
            <a:r>
              <a:rPr lang="en-IN" b="1" dirty="0" smtClean="0">
                <a:latin typeface="Times New Roman" pitchFamily="18" charset="0"/>
                <a:cs typeface="Times New Roman" pitchFamily="18" charset="0"/>
              </a:rPr>
              <a:t>used </a:t>
            </a:r>
            <a:r>
              <a:rPr lang="en-IN" b="1" dirty="0" smtClean="0">
                <a:latin typeface="Times New Roman" pitchFamily="18" charset="0"/>
                <a:cs typeface="Times New Roman" pitchFamily="18" charset="0"/>
              </a:rPr>
              <a:t>Count Vectorizer technique, which segregates each cell. </a:t>
            </a:r>
            <a:r>
              <a:rPr lang="en-IN" b="1" dirty="0" smtClean="0">
                <a:latin typeface="Times New Roman" pitchFamily="18" charset="0"/>
                <a:cs typeface="Times New Roman" pitchFamily="18" charset="0"/>
              </a:rPr>
              <a:t>After it, we </a:t>
            </a:r>
            <a:r>
              <a:rPr lang="en-IN" b="1" dirty="0" smtClean="0">
                <a:latin typeface="Times New Roman" pitchFamily="18" charset="0"/>
                <a:cs typeface="Times New Roman" pitchFamily="18" charset="0"/>
              </a:rPr>
              <a:t>got better results while working with the algorithms.</a:t>
            </a:r>
            <a:endParaRPr lang="en-US" b="1" dirty="0" smtClean="0">
              <a:latin typeface="Times New Roman" pitchFamily="18" charset="0"/>
              <a:cs typeface="Times New Roman" pitchFamily="18" charset="0"/>
            </a:endParaRPr>
          </a:p>
          <a:p>
            <a:pPr>
              <a:buFont typeface="Wingdings" pitchFamily="2" charset="2"/>
              <a:buChar char="q"/>
            </a:pPr>
            <a:endParaRPr lang="en-US" b="1" dirty="0" smtClean="0">
              <a:latin typeface="Times New Roman" pitchFamily="18" charset="0"/>
              <a:cs typeface="Times New Roman" pitchFamily="18" charset="0"/>
            </a:endParaRPr>
          </a:p>
          <a:p>
            <a:pPr>
              <a:buFont typeface="Wingdings" pitchFamily="2" charset="2"/>
              <a:buChar char="q"/>
            </a:pPr>
            <a:r>
              <a:rPr lang="en-IN" b="1" dirty="0" smtClean="0">
                <a:latin typeface="Times New Roman" pitchFamily="18" charset="0"/>
                <a:cs typeface="Times New Roman" pitchFamily="18" charset="0"/>
              </a:rPr>
              <a:t>We </a:t>
            </a:r>
            <a:r>
              <a:rPr lang="en-IN" b="1" dirty="0" smtClean="0">
                <a:latin typeface="Times New Roman" pitchFamily="18" charset="0"/>
                <a:cs typeface="Times New Roman" pitchFamily="18" charset="0"/>
              </a:rPr>
              <a:t>have worked on different algorithms and find out the accuracy scores and RMSE values, the table will show the outcomes: -</a:t>
            </a:r>
            <a:endParaRPr lang="en-US" b="1" dirty="0" smtClean="0">
              <a:latin typeface="Times New Roman" pitchFamily="18" charset="0"/>
              <a:cs typeface="Times New Roman" pitchFamily="18" charset="0"/>
            </a:endParaRPr>
          </a:p>
          <a:p>
            <a:pPr>
              <a:buFont typeface="Wingdings" pitchFamily="2" charset="2"/>
              <a:buChar char="q"/>
            </a:pPr>
            <a:endParaRPr lang="en-US" dirty="0" smtClean="0"/>
          </a:p>
          <a:p>
            <a:pPr marL="342900" indent="-342900">
              <a:buFont typeface="Wingdings" pitchFamily="2" charset="2"/>
              <a:buChar char="q"/>
            </a:pPr>
            <a:endParaRPr lang="en-US" b="1" dirty="0">
              <a:latin typeface="Times New Roman" pitchFamily="18" charset="0"/>
              <a:cs typeface="Times New Roman" pitchFamily="18" charset="0"/>
            </a:endParaRPr>
          </a:p>
        </p:txBody>
      </p:sp>
      <p:pic>
        <p:nvPicPr>
          <p:cNvPr id="3" name="Picture 2" descr="ANKUR.PNG"/>
          <p:cNvPicPr>
            <a:picLocks noChangeAspect="1"/>
          </p:cNvPicPr>
          <p:nvPr/>
        </p:nvPicPr>
        <p:blipFill>
          <a:blip r:embed="rId2" cstate="print"/>
          <a:stretch>
            <a:fillRect/>
          </a:stretch>
        </p:blipFill>
        <p:spPr>
          <a:xfrm>
            <a:off x="1219200" y="4953000"/>
            <a:ext cx="6553200" cy="17616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028342"/>
            <a:ext cx="8001000" cy="3693319"/>
          </a:xfrm>
          <a:prstGeom prst="rect">
            <a:avLst/>
          </a:prstGeom>
        </p:spPr>
        <p:txBody>
          <a:bodyPr wrap="square">
            <a:spAutoFit/>
          </a:bodyPr>
          <a:lstStyle/>
          <a:p>
            <a:pPr lvl="0">
              <a:buFont typeface="Wingdings" pitchFamily="2" charset="2"/>
              <a:buChar char="q"/>
            </a:pPr>
            <a:r>
              <a:rPr lang="en-IN" b="1" dirty="0" smtClean="0">
                <a:latin typeface="Times New Roman" pitchFamily="18" charset="0"/>
                <a:cs typeface="Times New Roman" pitchFamily="18" charset="0"/>
              </a:rPr>
              <a:t> </a:t>
            </a:r>
            <a:r>
              <a:rPr lang="en-IN" b="1" dirty="0" smtClean="0">
                <a:latin typeface="Times New Roman" pitchFamily="18" charset="0"/>
                <a:cs typeface="Times New Roman" pitchFamily="18" charset="0"/>
              </a:rPr>
              <a:t>For </a:t>
            </a:r>
            <a:r>
              <a:rPr lang="en-IN" b="1" dirty="0" smtClean="0">
                <a:latin typeface="Times New Roman" pitchFamily="18" charset="0"/>
                <a:cs typeface="Times New Roman" pitchFamily="18" charset="0"/>
              </a:rPr>
              <a:t>more classification we go to insights and checked the learning curves with gives us better knowledge about with algorithm to apply in our project.</a:t>
            </a:r>
          </a:p>
          <a:p>
            <a:pPr lvl="0">
              <a:buFont typeface="Wingdings" pitchFamily="2" charset="2"/>
              <a:buChar char="q"/>
            </a:pPr>
            <a:endParaRPr lang="en-US" b="1" dirty="0" smtClean="0">
              <a:latin typeface="Times New Roman" pitchFamily="18" charset="0"/>
              <a:cs typeface="Times New Roman" pitchFamily="18" charset="0"/>
            </a:endParaRPr>
          </a:p>
          <a:p>
            <a:pPr lvl="0">
              <a:buFont typeface="Wingdings" pitchFamily="2" charset="2"/>
              <a:buChar char="q"/>
            </a:pPr>
            <a:r>
              <a:rPr lang="en-IN" b="1" dirty="0" smtClean="0">
                <a:latin typeface="Times New Roman" pitchFamily="18" charset="0"/>
                <a:cs typeface="Times New Roman" pitchFamily="18" charset="0"/>
              </a:rPr>
              <a:t> </a:t>
            </a:r>
            <a:r>
              <a:rPr lang="en-IN" b="1" dirty="0" smtClean="0">
                <a:latin typeface="Times New Roman" pitchFamily="18" charset="0"/>
                <a:cs typeface="Times New Roman" pitchFamily="18" charset="0"/>
              </a:rPr>
              <a:t>We also plotted the graphs of the current data after training the model which other attributes which will help for the user to know for better approach.</a:t>
            </a:r>
          </a:p>
          <a:p>
            <a:pPr lvl="0">
              <a:buFont typeface="Wingdings" pitchFamily="2" charset="2"/>
              <a:buChar char="q"/>
            </a:pPr>
            <a:endParaRPr lang="en-US" b="1" dirty="0" smtClean="0">
              <a:latin typeface="Times New Roman" pitchFamily="18" charset="0"/>
              <a:cs typeface="Times New Roman" pitchFamily="18" charset="0"/>
            </a:endParaRPr>
          </a:p>
          <a:p>
            <a:pPr lvl="0">
              <a:buFont typeface="Wingdings" pitchFamily="2" charset="2"/>
              <a:buChar char="q"/>
            </a:pPr>
            <a:r>
              <a:rPr lang="en-IN" b="1" dirty="0" smtClean="0">
                <a:latin typeface="Times New Roman" pitchFamily="18" charset="0"/>
                <a:cs typeface="Times New Roman" pitchFamily="18" charset="0"/>
              </a:rPr>
              <a:t> We have worked </a:t>
            </a:r>
            <a:r>
              <a:rPr lang="en-IN" b="1" dirty="0" smtClean="0">
                <a:latin typeface="Times New Roman" pitchFamily="18" charset="0"/>
                <a:cs typeface="Times New Roman" pitchFamily="18" charset="0"/>
              </a:rPr>
              <a:t>on the prediction </a:t>
            </a:r>
            <a:r>
              <a:rPr lang="en-IN" b="1" dirty="0" smtClean="0">
                <a:latin typeface="Times New Roman" pitchFamily="18" charset="0"/>
                <a:cs typeface="Times New Roman" pitchFamily="18" charset="0"/>
              </a:rPr>
              <a:t>graphs </a:t>
            </a:r>
            <a:r>
              <a:rPr lang="en-IN" b="1" dirty="0" smtClean="0">
                <a:latin typeface="Times New Roman" pitchFamily="18" charset="0"/>
                <a:cs typeface="Times New Roman" pitchFamily="18" charset="0"/>
              </a:rPr>
              <a:t>which will give better idea for the future jobs in respect with </a:t>
            </a:r>
            <a:r>
              <a:rPr lang="en-IN" b="1" dirty="0" smtClean="0">
                <a:latin typeface="Times New Roman" pitchFamily="18" charset="0"/>
                <a:cs typeface="Times New Roman" pitchFamily="18" charset="0"/>
              </a:rPr>
              <a:t>vacancy </a:t>
            </a:r>
            <a:r>
              <a:rPr lang="en-IN" b="1" dirty="0" smtClean="0">
                <a:latin typeface="Times New Roman" pitchFamily="18" charset="0"/>
                <a:cs typeface="Times New Roman" pitchFamily="18" charset="0"/>
              </a:rPr>
              <a:t>as well </a:t>
            </a:r>
            <a:r>
              <a:rPr lang="en-IN" b="1" dirty="0" smtClean="0">
                <a:latin typeface="Times New Roman" pitchFamily="18" charset="0"/>
                <a:cs typeface="Times New Roman" pitchFamily="18" charset="0"/>
              </a:rPr>
              <a:t>as sectors.</a:t>
            </a:r>
          </a:p>
          <a:p>
            <a:pPr lvl="0">
              <a:buFont typeface="Wingdings" pitchFamily="2" charset="2"/>
              <a:buChar char="q"/>
            </a:pPr>
            <a:endParaRPr lang="en-IN" b="1" dirty="0" smtClean="0">
              <a:latin typeface="Times New Roman" pitchFamily="18" charset="0"/>
              <a:cs typeface="Times New Roman" pitchFamily="18" charset="0"/>
            </a:endParaRPr>
          </a:p>
          <a:p>
            <a:pPr lvl="0">
              <a:buFont typeface="Wingdings" pitchFamily="2" charset="2"/>
              <a:buChar char="q"/>
            </a:pPr>
            <a:r>
              <a:rPr lang="en-IN" b="1" dirty="0" smtClean="0">
                <a:latin typeface="Times New Roman" pitchFamily="18" charset="0"/>
                <a:cs typeface="Times New Roman" pitchFamily="18" charset="0"/>
              </a:rPr>
              <a:t> We have worked </a:t>
            </a:r>
            <a:r>
              <a:rPr lang="en-IN" b="1" dirty="0" smtClean="0">
                <a:latin typeface="Times New Roman" pitchFamily="18" charset="0"/>
                <a:cs typeface="Times New Roman" pitchFamily="18" charset="0"/>
              </a:rPr>
              <a:t>on the connectivity through </a:t>
            </a:r>
            <a:r>
              <a:rPr lang="en-IN" b="1" dirty="0" smtClean="0">
                <a:latin typeface="Times New Roman" pitchFamily="18" charset="0"/>
                <a:cs typeface="Times New Roman" pitchFamily="18" charset="0"/>
              </a:rPr>
              <a:t>flask.</a:t>
            </a:r>
          </a:p>
          <a:p>
            <a:pPr lvl="0">
              <a:buFont typeface="Wingdings" pitchFamily="2" charset="2"/>
              <a:buChar char="q"/>
            </a:pPr>
            <a:endParaRPr lang="en-IN" b="1" dirty="0" smtClean="0">
              <a:latin typeface="Times New Roman" pitchFamily="18" charset="0"/>
              <a:cs typeface="Times New Roman" pitchFamily="18" charset="0"/>
            </a:endParaRPr>
          </a:p>
          <a:p>
            <a:pPr lvl="0"/>
            <a:endParaRPr lang="en-US" b="1" dirty="0" smtClean="0">
              <a:latin typeface="Times New Roman" pitchFamily="18" charset="0"/>
              <a:cs typeface="Times New Roman" pitchFamily="18" charset="0"/>
            </a:endParaRPr>
          </a:p>
          <a:p>
            <a:pPr>
              <a:buFont typeface="Wingdings" pitchFamily="2" charset="2"/>
              <a:buChar char="q"/>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8991600" cy="646331"/>
          </a:xfrm>
          <a:prstGeom prst="rect">
            <a:avLst/>
          </a:prstGeom>
        </p:spPr>
        <p:txBody>
          <a:bodyPr wrap="square">
            <a:spAutoFit/>
          </a:bodyPr>
          <a:lstStyle/>
          <a:p>
            <a:pPr algn="ctr"/>
            <a:r>
              <a:rPr lang="en-US" sz="3600" b="1" dirty="0" smtClean="0">
                <a:latin typeface="Times New Roman" pitchFamily="18" charset="0"/>
                <a:cs typeface="Times New Roman" pitchFamily="18" charset="0"/>
              </a:rPr>
              <a:t>LEARNING  CURVES  OF  ALGORITHM</a:t>
            </a:r>
            <a:endParaRPr lang="en-US" sz="3600" b="1"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xmlns="" id="{358DB1E5-E4B8-4595-9F97-2EF30A76FB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8600" y="1440037"/>
            <a:ext cx="4267201" cy="4140744"/>
          </a:xfrm>
          <a:prstGeom prst="rect">
            <a:avLst/>
          </a:prstGeom>
        </p:spPr>
      </p:pic>
      <p:pic>
        <p:nvPicPr>
          <p:cNvPr id="4" name="Picture 3">
            <a:extLst>
              <a:ext uri="{FF2B5EF4-FFF2-40B4-BE49-F238E27FC236}">
                <a16:creationId xmlns:a16="http://schemas.microsoft.com/office/drawing/2014/main" xmlns="" id="{F9D29779-8788-4106-BE97-B62E99727ED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72001" y="1446257"/>
            <a:ext cx="4343400" cy="4134524"/>
          </a:xfrm>
          <a:prstGeom prst="rect">
            <a:avLst/>
          </a:prstGeom>
        </p:spPr>
      </p:pic>
      <p:sp>
        <p:nvSpPr>
          <p:cNvPr id="5" name="Rectangle 4"/>
          <p:cNvSpPr/>
          <p:nvPr/>
        </p:nvSpPr>
        <p:spPr>
          <a:xfrm>
            <a:off x="5029200" y="5791200"/>
            <a:ext cx="2460930" cy="400110"/>
          </a:xfrm>
          <a:prstGeom prst="rect">
            <a:avLst/>
          </a:prstGeom>
        </p:spPr>
        <p:txBody>
          <a:bodyPr wrap="none">
            <a:spAutoFit/>
          </a:bodyPr>
          <a:lstStyle/>
          <a:p>
            <a:r>
              <a:rPr lang="en-US" sz="2000" b="1" dirty="0" smtClean="0">
                <a:latin typeface="Times New Roman" pitchFamily="18" charset="0"/>
                <a:cs typeface="Times New Roman" pitchFamily="18" charset="0"/>
              </a:rPr>
              <a:t>RANDOM FOREST</a:t>
            </a:r>
            <a:endParaRPr lang="en-US" sz="2000" b="1" dirty="0">
              <a:latin typeface="Times New Roman" pitchFamily="18" charset="0"/>
              <a:cs typeface="Times New Roman" pitchFamily="18" charset="0"/>
            </a:endParaRPr>
          </a:p>
        </p:txBody>
      </p:sp>
      <p:sp>
        <p:nvSpPr>
          <p:cNvPr id="6" name="Rectangle 5"/>
          <p:cNvSpPr/>
          <p:nvPr/>
        </p:nvSpPr>
        <p:spPr>
          <a:xfrm>
            <a:off x="990600" y="5867400"/>
            <a:ext cx="1181734" cy="400110"/>
          </a:xfrm>
          <a:prstGeom prst="rect">
            <a:avLst/>
          </a:prstGeom>
        </p:spPr>
        <p:txBody>
          <a:bodyPr wrap="none">
            <a:spAutoFit/>
          </a:bodyPr>
          <a:lstStyle/>
          <a:p>
            <a:r>
              <a:rPr lang="en-US" sz="2000" b="1" dirty="0" smtClean="0">
                <a:latin typeface="Times New Roman" pitchFamily="18" charset="0"/>
                <a:cs typeface="Times New Roman" pitchFamily="18" charset="0"/>
              </a:rPr>
              <a:t>XGBoost</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7772400" cy="646331"/>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CURRENT DATA PLOTTING AGAINST VARIOUS ATTRIBUTES AFTER TRAINING THE MODEL</a:t>
            </a:r>
            <a:endParaRPr lang="en-US" dirty="0"/>
          </a:p>
        </p:txBody>
      </p:sp>
      <p:sp>
        <p:nvSpPr>
          <p:cNvPr id="4" name="TextBox 3"/>
          <p:cNvSpPr txBox="1"/>
          <p:nvPr/>
        </p:nvSpPr>
        <p:spPr>
          <a:xfrm>
            <a:off x="762000" y="1524000"/>
            <a:ext cx="1752600" cy="646331"/>
          </a:xfrm>
          <a:prstGeom prst="rect">
            <a:avLst/>
          </a:prstGeom>
          <a:noFill/>
        </p:spPr>
        <p:txBody>
          <a:bodyPr wrap="square" rtlCol="0">
            <a:spAutoFit/>
          </a:bodyPr>
          <a:lstStyle/>
          <a:p>
            <a:r>
              <a:rPr lang="en-US" b="1" dirty="0" smtClean="0">
                <a:latin typeface="Times New Roman" pitchFamily="18" charset="0"/>
                <a:cs typeface="Times New Roman" pitchFamily="18" charset="0"/>
              </a:rPr>
              <a:t>LOCATION - VACANCY</a:t>
            </a:r>
            <a:endParaRPr lang="en-US" dirty="0"/>
          </a:p>
        </p:txBody>
      </p:sp>
      <p:sp>
        <p:nvSpPr>
          <p:cNvPr id="5" name="TextBox 4"/>
          <p:cNvSpPr txBox="1"/>
          <p:nvPr/>
        </p:nvSpPr>
        <p:spPr>
          <a:xfrm>
            <a:off x="3581400" y="1524000"/>
            <a:ext cx="1828800" cy="646331"/>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PROFESSION - VACANCY</a:t>
            </a:r>
            <a:endParaRPr lang="en-US" dirty="0"/>
          </a:p>
        </p:txBody>
      </p:sp>
      <p:sp>
        <p:nvSpPr>
          <p:cNvPr id="6" name="TextBox 5"/>
          <p:cNvSpPr txBox="1"/>
          <p:nvPr/>
        </p:nvSpPr>
        <p:spPr>
          <a:xfrm>
            <a:off x="6400800" y="1524000"/>
            <a:ext cx="2133600" cy="646331"/>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SECTOR - VACANCY</a:t>
            </a:r>
            <a:endParaRPr lang="en-US" dirty="0"/>
          </a:p>
        </p:txBody>
      </p:sp>
      <p:pic>
        <p:nvPicPr>
          <p:cNvPr id="7" name="Picture 6" descr="Location-Job (1).png"/>
          <p:cNvPicPr>
            <a:picLocks noChangeAspect="1"/>
          </p:cNvPicPr>
          <p:nvPr/>
        </p:nvPicPr>
        <p:blipFill>
          <a:blip r:embed="rId2" cstate="print"/>
          <a:stretch>
            <a:fillRect/>
          </a:stretch>
        </p:blipFill>
        <p:spPr>
          <a:xfrm>
            <a:off x="228600" y="2590800"/>
            <a:ext cx="2636108" cy="2514600"/>
          </a:xfrm>
          <a:prstGeom prst="rect">
            <a:avLst/>
          </a:prstGeom>
        </p:spPr>
      </p:pic>
      <p:pic>
        <p:nvPicPr>
          <p:cNvPr id="8" name="Picture 7" descr="profession-vac.png"/>
          <p:cNvPicPr>
            <a:picLocks noChangeAspect="1"/>
          </p:cNvPicPr>
          <p:nvPr/>
        </p:nvPicPr>
        <p:blipFill>
          <a:blip r:embed="rId3" cstate="print"/>
          <a:stretch>
            <a:fillRect/>
          </a:stretch>
        </p:blipFill>
        <p:spPr>
          <a:xfrm>
            <a:off x="3125230" y="2514600"/>
            <a:ext cx="2589770" cy="2555240"/>
          </a:xfrm>
          <a:prstGeom prst="rect">
            <a:avLst/>
          </a:prstGeom>
        </p:spPr>
      </p:pic>
      <p:pic>
        <p:nvPicPr>
          <p:cNvPr id="9" name="Picture 8" descr="sector-vac.png"/>
          <p:cNvPicPr>
            <a:picLocks noChangeAspect="1"/>
          </p:cNvPicPr>
          <p:nvPr/>
        </p:nvPicPr>
        <p:blipFill>
          <a:blip r:embed="rId4" cstate="print"/>
          <a:stretch>
            <a:fillRect/>
          </a:stretch>
        </p:blipFill>
        <p:spPr>
          <a:xfrm>
            <a:off x="5638800" y="2743200"/>
            <a:ext cx="3160059" cy="228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304800"/>
            <a:ext cx="7239000" cy="646331"/>
          </a:xfrm>
          <a:prstGeom prst="rect">
            <a:avLst/>
          </a:prstGeom>
        </p:spPr>
        <p:txBody>
          <a:bodyPr wrap="square">
            <a:spAutoFit/>
          </a:bodyPr>
          <a:lstStyle/>
          <a:p>
            <a:pPr algn="ctr"/>
            <a:r>
              <a:rPr lang="en-US" sz="3600" b="1" dirty="0" smtClean="0">
                <a:latin typeface="Times New Roman" pitchFamily="18" charset="0"/>
                <a:cs typeface="Times New Roman" pitchFamily="18" charset="0"/>
              </a:rPr>
              <a:t>FRONTEND  DEVELOPMENT</a:t>
            </a:r>
            <a:endParaRPr lang="en-US" sz="3600" b="1" dirty="0">
              <a:latin typeface="Times New Roman" pitchFamily="18" charset="0"/>
              <a:cs typeface="Times New Roman" pitchFamily="18" charset="0"/>
            </a:endParaRPr>
          </a:p>
        </p:txBody>
      </p:sp>
      <p:sp>
        <p:nvSpPr>
          <p:cNvPr id="3" name="TextBox 2"/>
          <p:cNvSpPr txBox="1"/>
          <p:nvPr/>
        </p:nvSpPr>
        <p:spPr>
          <a:xfrm>
            <a:off x="457200" y="1066801"/>
            <a:ext cx="8153400" cy="6771084"/>
          </a:xfrm>
          <a:prstGeom prst="rect">
            <a:avLst/>
          </a:prstGeom>
          <a:noFill/>
        </p:spPr>
        <p:txBody>
          <a:bodyPr wrap="square" rtlCol="0">
            <a:spAutoFit/>
          </a:bodyPr>
          <a:lstStyle/>
          <a:p>
            <a:pPr lvl="0">
              <a:buFont typeface="Wingdings" pitchFamily="2" charset="2"/>
              <a:buChar char="q"/>
            </a:pPr>
            <a:r>
              <a:rPr lang="en-US" sz="2000" b="1" dirty="0" smtClean="0">
                <a:latin typeface="Times New Roman" pitchFamily="18" charset="0"/>
                <a:cs typeface="Times New Roman" pitchFamily="18" charset="0"/>
              </a:rPr>
              <a:t> The execution of the project started with the index page which the user will visit it first.</a:t>
            </a:r>
          </a:p>
          <a:p>
            <a:pPr lvl="0">
              <a:buFont typeface="Wingdings" pitchFamily="2" charset="2"/>
              <a:buChar char="q"/>
            </a:pPr>
            <a:endParaRPr lang="en-US" sz="2000" dirty="0" smtClean="0">
              <a:latin typeface="Times New Roman" pitchFamily="18" charset="0"/>
              <a:cs typeface="Times New Roman" pitchFamily="18" charset="0"/>
            </a:endParaRPr>
          </a:p>
          <a:p>
            <a:pPr lvl="0">
              <a:buFont typeface="Wingdings" pitchFamily="2" charset="2"/>
              <a:buChar char="q"/>
            </a:pPr>
            <a:r>
              <a:rPr lang="en-US" sz="2000" b="1" dirty="0" smtClean="0">
                <a:latin typeface="Times New Roman" pitchFamily="18" charset="0"/>
                <a:cs typeface="Times New Roman" pitchFamily="18" charset="0"/>
              </a:rPr>
              <a:t> So, firstly the user needs to login or signup to our website in order to get the desired job prediction.</a:t>
            </a:r>
          </a:p>
          <a:p>
            <a:pPr lvl="0"/>
            <a:endParaRPr lang="en-US" sz="2000" dirty="0" smtClean="0">
              <a:latin typeface="Times New Roman" pitchFamily="18" charset="0"/>
              <a:cs typeface="Times New Roman" pitchFamily="18" charset="0"/>
            </a:endParaRPr>
          </a:p>
          <a:p>
            <a:pPr lvl="0">
              <a:buFont typeface="Wingdings" pitchFamily="2" charset="2"/>
              <a:buChar char="q"/>
            </a:pPr>
            <a:r>
              <a:rPr lang="en-US" sz="2000" b="1" dirty="0" smtClean="0">
                <a:latin typeface="Times New Roman" pitchFamily="18" charset="0"/>
                <a:cs typeface="Times New Roman" pitchFamily="18" charset="0"/>
              </a:rPr>
              <a:t> For that we have provided them </a:t>
            </a:r>
            <a:r>
              <a:rPr lang="en-US" sz="2000" b="1" dirty="0" smtClean="0">
                <a:latin typeface="Times New Roman" pitchFamily="18" charset="0"/>
                <a:cs typeface="Times New Roman" pitchFamily="18" charset="0"/>
              </a:rPr>
              <a:t>login, signup and trending graphs buttons </a:t>
            </a:r>
            <a:r>
              <a:rPr lang="en-US" sz="2000" b="1" dirty="0" smtClean="0">
                <a:latin typeface="Times New Roman" pitchFamily="18" charset="0"/>
                <a:cs typeface="Times New Roman" pitchFamily="18" charset="0"/>
              </a:rPr>
              <a:t>in header section.</a:t>
            </a:r>
          </a:p>
          <a:p>
            <a:pPr lvl="0"/>
            <a:endParaRPr lang="en-US" sz="2000" b="1" dirty="0" smtClean="0">
              <a:latin typeface="Times New Roman" pitchFamily="18" charset="0"/>
              <a:cs typeface="Times New Roman" pitchFamily="18" charset="0"/>
            </a:endParaRPr>
          </a:p>
          <a:p>
            <a:pPr lvl="0">
              <a:buFont typeface="Wingdings" pitchFamily="2" charset="2"/>
              <a:buChar char="q"/>
            </a:pPr>
            <a:r>
              <a:rPr lang="en-US" sz="2000" b="1" dirty="0" smtClean="0">
                <a:latin typeface="Times New Roman" pitchFamily="18" charset="0"/>
                <a:cs typeface="Times New Roman" pitchFamily="18" charset="0"/>
              </a:rPr>
              <a:t> So after successful login the user will be redirected to the home page of the website, in which we will take input from him through simple dropdowns. This dropdowns are like education, job title, sector, city and salary expectations. After filling this form the data will be sent to the prediction algorithm and  the corresponding output will be shown.</a:t>
            </a:r>
          </a:p>
          <a:p>
            <a:pPr lvl="0"/>
            <a:endParaRPr lang="en-US" sz="2000" dirty="0" smtClean="0">
              <a:latin typeface="Times New Roman" pitchFamily="18" charset="0"/>
              <a:cs typeface="Times New Roman" pitchFamily="18" charset="0"/>
            </a:endParaRPr>
          </a:p>
          <a:p>
            <a:pPr lvl="0">
              <a:buFont typeface="Wingdings" pitchFamily="2" charset="2"/>
              <a:buChar char="q"/>
            </a:pPr>
            <a:r>
              <a:rPr lang="en-US" sz="2000" b="1" dirty="0" smtClean="0">
                <a:latin typeface="Times New Roman" pitchFamily="18" charset="0"/>
                <a:cs typeface="Times New Roman" pitchFamily="18" charset="0"/>
              </a:rPr>
              <a:t> We have used frontend technologies such as HTML5, CSS3 and Bootstrap for designing the web pages. We also used Flask which is a python framework for the connectivity of the backend and frontend.</a:t>
            </a:r>
          </a:p>
          <a:p>
            <a:pPr lvl="0"/>
            <a:endParaRPr lang="en-US" sz="2000" dirty="0" smtClean="0">
              <a:latin typeface="Times New Roman" pitchFamily="18" charset="0"/>
              <a:cs typeface="Times New Roman" pitchFamily="18" charset="0"/>
            </a:endParaRPr>
          </a:p>
          <a:p>
            <a:r>
              <a:rPr lang="en-US" b="1" dirty="0" smtClean="0"/>
              <a:t> </a:t>
            </a:r>
            <a:endParaRPr lang="en-US" dirty="0" smtClean="0"/>
          </a:p>
          <a:p>
            <a:r>
              <a:rPr lang="en-US" b="1" dirty="0" smtClean="0"/>
              <a:t> </a:t>
            </a:r>
            <a:endParaRPr lang="en-US" dirty="0" smtClean="0"/>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445</TotalTime>
  <Words>945</Words>
  <Application>Microsoft Office PowerPoint</Application>
  <PresentationFormat>On-screen Show (4:3)</PresentationFormat>
  <Paragraphs>81</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Flow</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dell</cp:lastModifiedBy>
  <cp:revision>4</cp:revision>
  <dcterms:created xsi:type="dcterms:W3CDTF">2020-08-02T18:59:48Z</dcterms:created>
  <dcterms:modified xsi:type="dcterms:W3CDTF">2020-08-03T10:00:36Z</dcterms:modified>
</cp:coreProperties>
</file>